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7" r:id="rId28"/>
    <p:sldId id="335" r:id="rId29"/>
    <p:sldId id="334" r:id="rId30"/>
    <p:sldId id="336" r:id="rId31"/>
    <p:sldId id="330" r:id="rId32"/>
    <p:sldId id="338" r:id="rId33"/>
    <p:sldId id="284" r:id="rId34"/>
    <p:sldId id="285" r:id="rId35"/>
    <p:sldId id="286" r:id="rId36"/>
    <p:sldId id="340" r:id="rId37"/>
    <p:sldId id="339" r:id="rId38"/>
    <p:sldId id="332" r:id="rId39"/>
    <p:sldId id="342" r:id="rId40"/>
    <p:sldId id="341" r:id="rId41"/>
    <p:sldId id="344" r:id="rId42"/>
    <p:sldId id="345" r:id="rId43"/>
    <p:sldId id="289" r:id="rId44"/>
    <p:sldId id="290" r:id="rId45"/>
    <p:sldId id="343" r:id="rId46"/>
    <p:sldId id="291" r:id="rId47"/>
    <p:sldId id="292" r:id="rId48"/>
    <p:sldId id="293" r:id="rId49"/>
    <p:sldId id="297" r:id="rId50"/>
    <p:sldId id="351" r:id="rId51"/>
    <p:sldId id="359" r:id="rId52"/>
    <p:sldId id="355" r:id="rId53"/>
    <p:sldId id="356" r:id="rId54"/>
    <p:sldId id="357" r:id="rId55"/>
    <p:sldId id="358" r:id="rId56"/>
    <p:sldId id="352" r:id="rId57"/>
    <p:sldId id="349" r:id="rId58"/>
    <p:sldId id="346" r:id="rId59"/>
    <p:sldId id="347" r:id="rId60"/>
    <p:sldId id="348" r:id="rId61"/>
    <p:sldId id="306" r:id="rId62"/>
    <p:sldId id="361" r:id="rId63"/>
    <p:sldId id="307" r:id="rId64"/>
    <p:sldId id="350" r:id="rId65"/>
    <p:sldId id="308" r:id="rId66"/>
    <p:sldId id="314" r:id="rId67"/>
    <p:sldId id="319" r:id="rId68"/>
    <p:sldId id="320" r:id="rId69"/>
    <p:sldId id="321" r:id="rId70"/>
    <p:sldId id="360" r:id="rId71"/>
    <p:sldId id="322" r:id="rId72"/>
    <p:sldId id="323" r:id="rId73"/>
    <p:sldId id="324" r:id="rId74"/>
    <p:sldId id="362"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autoAdjust="0"/>
    <p:restoredTop sz="67578" autoAdjust="0"/>
  </p:normalViewPr>
  <p:slideViewPr>
    <p:cSldViewPr snapToGrid="0">
      <p:cViewPr>
        <p:scale>
          <a:sx n="90" d="100"/>
          <a:sy n="90" d="100"/>
        </p:scale>
        <p:origin x="1104"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875FFD61-1179-C041-A076-0A67149F89EF}" type="presOf" srcId="{8C044235-ED0A-8542-BFA3-BBFC322E5065}" destId="{DD25A9C6-73C5-034C-9141-067075B117D8}" srcOrd="0" destOrd="0" presId="urn:microsoft.com/office/officeart/2005/8/layout/hProcess9"/>
    <dgm:cxn modelId="{483E84F4-DD7F-4547-A1AA-3016BC91A585}"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56D4FADE-DE10-E54D-99A3-946D4FB36D7A}" type="presOf" srcId="{840EF2FF-9D50-4647-9914-74D089286C46}" destId="{84E372B1-C2D4-044D-8D9B-03BAA0D0E7CB}"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a:t>
            </a:r>
          </a:p>
          <a:p>
            <a:endParaRPr lang="en-US" dirty="0" smtClean="0"/>
          </a:p>
          <a:p>
            <a:r>
              <a:rPr lang="en-US" dirty="0" smtClean="0"/>
              <a:t>Instructor Note: Testing</a:t>
            </a:r>
            <a:r>
              <a:rPr lang="en-US" baseline="0" dirty="0" smtClean="0"/>
              <a:t> on this remote workstation requires that we use a completely different kitchen configuration file. This configuration file is generated for use on local machines which is not ideal when working on a virtual machine in the cloud.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p>
          <a:p>
            <a:endParaRPr lang="en-US" dirty="0" smtClean="0"/>
          </a:p>
          <a:p>
            <a:r>
              <a:rPr lang="en-US" dirty="0" smtClean="0"/>
              <a:t>None of these platforms are ones that we</a:t>
            </a:r>
            <a:r>
              <a:rPr lang="en-US" baseline="0" dirty="0" smtClean="0"/>
              <a:t> are interested in supporting. We can specify various different Operating Systems and Versions like Windows.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InSpec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if we were to run this command on a local workstation, w</a:t>
            </a:r>
            <a:r>
              <a:rPr lang="en-US" dirty="0" smtClean="0"/>
              <a:t>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Test Kitchen is tool that you will often use on your local workstation. That is why the default configuration file uses vagrant. Vagrant allows Test Kitchen to communicate with </a:t>
            </a:r>
            <a:r>
              <a:rPr lang="en-US" baseline="0" dirty="0" err="1" smtClean="0"/>
              <a:t>VirtualBox</a:t>
            </a:r>
            <a:r>
              <a:rPr lang="en-US" baseline="0" dirty="0" smtClean="0"/>
              <a:t> to provision test instance that you can easily spin up and tear down. However, </a:t>
            </a:r>
            <a:r>
              <a:rPr lang="en-US" baseline="0" dirty="0" err="1" smtClean="0"/>
              <a:t>VirtualBox</a:t>
            </a:r>
            <a:r>
              <a:rPr lang="en-US" baseline="0" dirty="0" smtClean="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We have provided a template file that has all the settings properly configured for our Training Amazon EC2 cloud. In the next series of steps we are going to copy that file into the cookbook and edit it with specific values.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25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workstation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270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3111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6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the 'workstation' cookbook configuration has been update properly and we verified that with `kitchen list`. Now to test our cookbook's recipe against that system we are going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68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ec2</a:t>
            </a:r>
            <a:r>
              <a:rPr lang="en-US" baseline="0" dirty="0" smtClean="0"/>
              <a:t> driver to create a Windows 2012 R2 instance.</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workstation cookbook's default recipe is able to converge on the </a:t>
            </a:r>
            <a:r>
              <a:rPr lang="en-US" sz="1200" dirty="0" smtClean="0"/>
              <a:t>Windows 2012 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Instructor Note: This</a:t>
            </a:r>
            <a:r>
              <a:rPr lang="en-US" sz="1200" baseline="0" dirty="0" smtClean="0"/>
              <a:t> process can easily take 5 minutes before the instance is ready and able to be converged.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a:t>
            </a:r>
            <a:r>
              <a:rPr lang="en-US" baseline="0" dirty="0" smtClean="0"/>
              <a:t> can also login to the instance through the command `kitchen login`. This is useful to see the state of the system to ensure that UAC has been properly disabled.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24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successfully configured the workstation cookbook to use the Amazon EC2 driver and target a Windows 2012 R2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39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a:t>
            </a:r>
            <a:r>
              <a:rPr lang="en-US" baseline="0" dirty="0" smtClean="0"/>
              <a:t> on a Windows 2012R2 instance through the EC2 driver.</a:t>
            </a:r>
          </a:p>
          <a:p>
            <a:endParaRPr lang="en-US" dirty="0" smtClean="0"/>
          </a:p>
          <a:p>
            <a:r>
              <a:rPr lang="en-US" dirty="0" smtClean="0"/>
              <a:t>Instructor Note: Allow 12</a:t>
            </a:r>
            <a:r>
              <a:rPr lang="en-US" baseline="0" dirty="0" smtClean="0"/>
              <a:t> minutes to complete this exercise. Most of the time for this exercise is likely going to be spent waiting for the instance in Amazon EC2 to be ready.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r</a:t>
            </a:r>
            <a:r>
              <a:rPr lang="en-US" dirty="0" smtClean="0"/>
              <a:t>eturn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63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a:t>
            </a:r>
            <a:r>
              <a:rPr lang="en-US" baseline="0" dirty="0" err="1" smtClean="0"/>
              <a:t>iis</a:t>
            </a:r>
            <a:r>
              <a:rPr lang="en-US" baseline="0" dirty="0" smtClean="0"/>
              <a:t>-demo'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39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28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13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 Windows 2012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Congratulations you successfully converged the '</a:t>
            </a:r>
            <a:r>
              <a:rPr lang="en-US" baseline="0" dirty="0" err="1" smtClean="0"/>
              <a:t>iis</a:t>
            </a:r>
            <a:r>
              <a:rPr lang="en-US" baseline="0" dirty="0" smtClean="0"/>
              <a:t>-demo' cookbook on a test instance that you created in Amazon EC2.</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8307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an</a:t>
            </a:r>
            <a:r>
              <a:rPr lang="en-US" baseline="0" dirty="0" smtClean="0"/>
              <a:t> expectation that will validate that UAC has been properly disabled on our test instance.</a:t>
            </a:r>
          </a:p>
          <a:p>
            <a:endParaRPr lang="en-US" baseline="0" dirty="0" smtClean="0"/>
          </a:p>
          <a:p>
            <a:r>
              <a:rPr lang="en-US" baseline="0" dirty="0" smtClean="0"/>
              <a:t>To do that we are going to need to learn a few more kitchen commands and a way to express our expectations in a language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InSpec</a:t>
            </a:r>
            <a:r>
              <a:rPr lang="en-US" baseline="0" dirty="0" smtClean="0"/>
              <a:t> </a:t>
            </a:r>
            <a:r>
              <a:rPr lang="en-US" dirty="0" smtClean="0"/>
              <a:t>is one of many possible test frameworks that Test Kitchen supports. It is a popular choice for those doing Chef cookbook development because </a:t>
            </a:r>
            <a:r>
              <a:rPr lang="en-US" dirty="0" err="1" smtClean="0"/>
              <a:t>InSpec</a:t>
            </a:r>
            <a:r>
              <a:rPr lang="en-US" dirty="0" smtClean="0"/>
              <a:t> is written</a:t>
            </a:r>
            <a:r>
              <a:rPr lang="en-US" baseline="0" dirty="0" smtClean="0"/>
              <a:t> by Chef and </a:t>
            </a:r>
            <a:r>
              <a:rPr lang="en-US" dirty="0" smtClean="0"/>
              <a:t>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InSpec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t>
            </a:r>
            <a:r>
              <a:rPr lang="en-US" dirty="0" err="1" smtClean="0"/>
              <a:t>InSpec</a:t>
            </a:r>
            <a:r>
              <a:rPr lang="en-US" dirty="0" smtClean="0"/>
              <a:t> example</a:t>
            </a:r>
            <a:r>
              <a:rPr lang="en-US" baseline="0" dirty="0" smtClean="0"/>
              <a:t>.</a:t>
            </a:r>
          </a:p>
          <a:p>
            <a:endParaRPr lang="en-US" baseline="0" dirty="0" smtClean="0"/>
          </a:p>
          <a:p>
            <a:r>
              <a:rPr lang="en-US" baseline="0" dirty="0" smtClean="0"/>
              <a:t>We define a local variable named '</a:t>
            </a:r>
            <a:r>
              <a:rPr lang="en-US" baseline="0" dirty="0" err="1" smtClean="0"/>
              <a:t>system_policies</a:t>
            </a:r>
            <a:r>
              <a:rPr lang="en-US" baseline="0" dirty="0" smtClean="0"/>
              <a:t>' that will store the registry key that stores our particular key we want to verify.</a:t>
            </a:r>
          </a:p>
          <a:p>
            <a:endParaRPr lang="en-US" baseline="0" dirty="0" smtClean="0"/>
          </a:p>
          <a:p>
            <a:r>
              <a:rPr lang="en-US" baseline="0" dirty="0" smtClean="0"/>
              <a:t>We use </a:t>
            </a:r>
            <a:r>
              <a:rPr lang="en-US" baseline="0" dirty="0" err="1" smtClean="0"/>
              <a:t>RSpec's</a:t>
            </a:r>
            <a:r>
              <a:rPr lang="en-US" baseline="0" dirty="0" smtClean="0"/>
              <a:t> 'describe' to begin to illustrate the element of our system that we are testing.</a:t>
            </a:r>
          </a:p>
          <a:p>
            <a:endParaRPr lang="en-US" baseline="0" dirty="0" smtClean="0"/>
          </a:p>
          <a:p>
            <a:r>
              <a:rPr lang="en-US" baseline="0" dirty="0" err="1" smtClean="0"/>
              <a:t>InSpec</a:t>
            </a:r>
            <a:r>
              <a:rPr lang="en-US" baseline="0" dirty="0" smtClean="0"/>
              <a:t> </a:t>
            </a:r>
            <a:r>
              <a:rPr lang="en-US" baseline="0" dirty="0" err="1" smtClean="0"/>
              <a:t>provids</a:t>
            </a:r>
            <a:r>
              <a:rPr lang="en-US" baseline="0" dirty="0" smtClean="0"/>
              <a:t> a helper method named '</a:t>
            </a:r>
            <a:r>
              <a:rPr lang="en-US" baseline="0" dirty="0" err="1" smtClean="0"/>
              <a:t>registry_key</a:t>
            </a:r>
            <a:r>
              <a:rPr lang="en-US" baseline="0" dirty="0" smtClean="0"/>
              <a:t>' that allows to provide two parameters. The first parameter is a common name for the registry key. The second is the registry key itself which can be found inside the variable that we have defined.</a:t>
            </a:r>
          </a:p>
          <a:p>
            <a:endParaRPr lang="en-US" baseline="0" dirty="0" smtClean="0"/>
          </a:p>
          <a:p>
            <a:r>
              <a:rPr lang="en-US" baseline="0" dirty="0" smtClean="0"/>
              <a:t>Within the describe block we define an its block where we are targeting the particular key we are interested in examining. We want to ensure that the '</a:t>
            </a:r>
            <a:r>
              <a:rPr lang="en-US" baseline="0" dirty="0" err="1" smtClean="0"/>
              <a:t>EnableLUA</a:t>
            </a:r>
            <a:r>
              <a:rPr lang="en-US" baseline="0" dirty="0" smtClean="0"/>
              <a:t>' key has a value that is equal to zero.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348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263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429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601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inspec</a:t>
            </a:r>
            <a:r>
              <a:rPr lang="en-US" dirty="0" smtClean="0"/>
              <a:t>' is the kind of tests that we want to define. Test Kitchen supports a number of testing frameworks.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318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4900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136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now defined our first test. Now it is time to execute that test against our test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3652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8128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9678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527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9879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wrote and executed your first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46231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InSpec</a:t>
            </a:r>
            <a:r>
              <a:rPr lang="en-US" baseline="0" dirty="0" smtClean="0"/>
              <a:t> </a:t>
            </a:r>
            <a:r>
              <a:rPr lang="en-US" dirty="0" smtClean="0"/>
              <a:t>documentation 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InSpec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decided on the important things to test for our webserver. It is not time to write those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5439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a:t>
            </a:r>
            <a:r>
              <a:rPr lang="en-US" baseline="0" dirty="0" smtClean="0"/>
              <a:t> into the </a:t>
            </a:r>
            <a:r>
              <a:rPr lang="en-US" baseline="0" dirty="0" err="1" smtClean="0"/>
              <a:t>iis</a:t>
            </a:r>
            <a:r>
              <a:rPr lang="en-US" baseline="0" dirty="0" smtClean="0"/>
              <a:t>-demo cookbook. Rename the '</a:t>
            </a:r>
            <a:r>
              <a:rPr lang="en-US" baseline="0" dirty="0" err="1" smtClean="0"/>
              <a:t>serverspec</a:t>
            </a:r>
            <a:r>
              <a:rPr lang="en-US" baseline="0" dirty="0" smtClean="0"/>
              <a:t>' directory to be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docs.chef.io/inspec_referenc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cs.chef.io/inspec_reference.html#registry-ke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docs.chef.io/inspec_reference.html#port" TargetMode="External"/><Relationship Id="rId4" Type="http://schemas.openxmlformats.org/officeDocument/2006/relationships/hyperlink" Target="https://docs.chef.io/inspec_reference.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
        <p:nvSpPr>
          <p:cNvPr id="5" name="Rectangle 4"/>
          <p:cNvSpPr/>
          <p:nvPr/>
        </p:nvSpPr>
        <p:spPr bwMode="auto">
          <a:xfrm>
            <a:off x="1137007" y="509077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86499"/>
            <a:ext cx="14417959" cy="178594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de-DE" sz="2300" dirty="0"/>
              <a:t>Folder PATH </a:t>
            </a:r>
            <a:r>
              <a:rPr lang="de-DE" sz="2300" dirty="0" err="1"/>
              <a:t>listing</a:t>
            </a:r>
            <a:endParaRPr lang="de-DE" sz="2300" dirty="0"/>
          </a:p>
          <a:p>
            <a:r>
              <a:rPr lang="de-DE" sz="2300" dirty="0"/>
              <a:t>Volume </a:t>
            </a:r>
            <a:r>
              <a:rPr lang="de-DE" sz="2300" dirty="0" err="1"/>
              <a:t>serial</a:t>
            </a:r>
            <a:r>
              <a:rPr lang="de-DE" sz="2300" dirty="0"/>
              <a:t> </a:t>
            </a:r>
            <a:r>
              <a:rPr lang="de-DE" sz="2300" dirty="0" err="1"/>
              <a:t>number</a:t>
            </a:r>
            <a:r>
              <a:rPr lang="de-DE" sz="2300" dirty="0"/>
              <a:t> </a:t>
            </a:r>
            <a:r>
              <a:rPr lang="de-DE" sz="2300" dirty="0" err="1"/>
              <a:t>is</a:t>
            </a:r>
            <a:r>
              <a:rPr lang="de-DE" sz="2300" dirty="0"/>
              <a:t> B04A-119C</a:t>
            </a:r>
          </a:p>
          <a:p>
            <a:r>
              <a:rPr lang="de-DE" sz="2300" dirty="0"/>
              <a:t>C:\</a:t>
            </a:r>
            <a:r>
              <a:rPr lang="de-DE" sz="2300" dirty="0" smtClean="0"/>
              <a:t>USERS\ADMINISTRATOR\COOKBOOKS\WORKSTATION</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a:t>
            </a:r>
          </a:p>
          <a:p>
            <a:r>
              <a:rPr lang="de-DE" sz="2300" dirty="0"/>
              <a:t>├───</a:t>
            </a:r>
            <a:r>
              <a:rPr lang="de-DE" sz="2300" dirty="0" err="1"/>
              <a:t>recipes</a:t>
            </a:r>
            <a:endParaRPr lang="de-DE" sz="2300" dirty="0"/>
          </a:p>
          <a:p>
            <a:r>
              <a:rPr lang="de-DE" sz="2300" dirty="0"/>
              <a:t>│       </a:t>
            </a:r>
            <a:r>
              <a:rPr lang="de-DE" sz="2300" dirty="0" err="1"/>
              <a:t>default.rb</a:t>
            </a:r>
            <a:endParaRPr lang="de-DE" sz="2300" dirty="0"/>
          </a:p>
          <a:p>
            <a:r>
              <a:rPr lang="de-DE" sz="2300" dirty="0"/>
              <a:t>│       </a:t>
            </a:r>
            <a:r>
              <a:rPr lang="de-DE" sz="2300" dirty="0" err="1" smtClean="0"/>
              <a:t>disable-uac.rb</a:t>
            </a:r>
            <a:endParaRPr lang="de-DE" sz="2300" dirty="0"/>
          </a:p>
        </p:txBody>
      </p:sp>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tree /f </a:t>
            </a:r>
            <a:r>
              <a:rPr lang="en-US" dirty="0" smtClean="0"/>
              <a:t>cookbooks\workstation</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de-DE" sz="2200" dirty="0"/>
              <a:t>---</a:t>
            </a:r>
          </a:p>
          <a:p>
            <a:r>
              <a:rPr lang="de-DE" sz="2200" dirty="0" err="1"/>
              <a:t>driver</a:t>
            </a:r>
            <a:r>
              <a:rPr lang="de-DE" sz="2200" dirty="0"/>
              <a:t>:</a:t>
            </a:r>
          </a:p>
          <a:p>
            <a:r>
              <a:rPr lang="de-DE" sz="2200" dirty="0"/>
              <a:t>  </a:t>
            </a:r>
            <a:r>
              <a:rPr lang="de-DE" sz="2200" dirty="0" err="1"/>
              <a:t>name</a:t>
            </a:r>
            <a:r>
              <a:rPr lang="de-DE" sz="2200" dirty="0"/>
              <a:t>: </a:t>
            </a:r>
            <a:r>
              <a:rPr lang="de-DE" sz="2200" dirty="0" err="1"/>
              <a:t>vagrant</a:t>
            </a:r>
            <a:endParaRPr lang="de-DE" sz="2200" dirty="0"/>
          </a:p>
          <a:p>
            <a:endParaRPr lang="de-DE" sz="2200" dirty="0"/>
          </a:p>
          <a:p>
            <a:r>
              <a:rPr lang="de-DE" sz="2200" dirty="0" err="1"/>
              <a:t>provisioner</a:t>
            </a:r>
            <a:r>
              <a:rPr lang="de-DE" sz="2200" dirty="0"/>
              <a:t>:</a:t>
            </a:r>
          </a:p>
          <a:p>
            <a:r>
              <a:rPr lang="de-DE" sz="2200" dirty="0"/>
              <a:t>  </a:t>
            </a:r>
            <a:r>
              <a:rPr lang="de-DE" sz="2200" dirty="0" err="1"/>
              <a:t>name</a:t>
            </a:r>
            <a:r>
              <a:rPr lang="de-DE" sz="2200" dirty="0"/>
              <a:t>: </a:t>
            </a:r>
            <a:r>
              <a:rPr lang="de-DE" sz="2200" dirty="0" err="1"/>
              <a:t>chef_zero</a:t>
            </a:r>
            <a:endParaRPr lang="de-DE" sz="2200" dirty="0"/>
          </a:p>
          <a:p>
            <a:endParaRPr lang="de-DE" sz="2200" dirty="0"/>
          </a:p>
          <a:p>
            <a:r>
              <a:rPr lang="de-DE" sz="2200" dirty="0"/>
              <a:t># </a:t>
            </a:r>
            <a:r>
              <a:rPr lang="de-DE" sz="2200" dirty="0" err="1"/>
              <a:t>Uncomment</a:t>
            </a:r>
            <a:r>
              <a:rPr lang="de-DE" sz="2200" dirty="0"/>
              <a:t> </a:t>
            </a:r>
            <a:r>
              <a:rPr lang="de-DE" sz="2200" dirty="0" err="1"/>
              <a:t>the</a:t>
            </a:r>
            <a:r>
              <a:rPr lang="de-DE" sz="2200" dirty="0"/>
              <a:t> </a:t>
            </a:r>
            <a:r>
              <a:rPr lang="de-DE" sz="2200" dirty="0" err="1"/>
              <a:t>following</a:t>
            </a:r>
            <a:r>
              <a:rPr lang="de-DE" sz="2200" dirty="0"/>
              <a:t> </a:t>
            </a:r>
            <a:r>
              <a:rPr lang="de-DE" sz="2200" dirty="0" err="1"/>
              <a:t>verifier</a:t>
            </a:r>
            <a:r>
              <a:rPr lang="de-DE" sz="2200" dirty="0"/>
              <a:t> </a:t>
            </a:r>
            <a:r>
              <a:rPr lang="de-DE" sz="2200" dirty="0" err="1"/>
              <a:t>to</a:t>
            </a:r>
            <a:r>
              <a:rPr lang="de-DE" sz="2200" dirty="0"/>
              <a:t> </a:t>
            </a:r>
            <a:r>
              <a:rPr lang="de-DE" sz="2200" dirty="0" err="1"/>
              <a:t>leverage</a:t>
            </a:r>
            <a:r>
              <a:rPr lang="de-DE" sz="2200" dirty="0"/>
              <a:t> </a:t>
            </a:r>
            <a:r>
              <a:rPr lang="de-DE" sz="2200" dirty="0" err="1"/>
              <a:t>Inspec</a:t>
            </a:r>
            <a:r>
              <a:rPr lang="de-DE" sz="2200" dirty="0"/>
              <a:t> </a:t>
            </a:r>
            <a:r>
              <a:rPr lang="de-DE" sz="2200" dirty="0" err="1"/>
              <a:t>instead</a:t>
            </a:r>
            <a:r>
              <a:rPr lang="de-DE" sz="2200" dirty="0"/>
              <a:t> </a:t>
            </a:r>
            <a:r>
              <a:rPr lang="de-DE" sz="2200" dirty="0" err="1"/>
              <a:t>of</a:t>
            </a:r>
            <a:r>
              <a:rPr lang="de-DE" sz="2200" dirty="0"/>
              <a:t> </a:t>
            </a:r>
            <a:r>
              <a:rPr lang="de-DE" sz="2200" dirty="0" err="1"/>
              <a:t>Busser</a:t>
            </a:r>
            <a:r>
              <a:rPr lang="de-DE" sz="2200" dirty="0"/>
              <a:t> (</a:t>
            </a:r>
            <a:r>
              <a:rPr lang="de-DE" sz="2200" dirty="0" err="1"/>
              <a:t>the</a:t>
            </a:r>
            <a:endParaRPr lang="de-DE" sz="2200" dirty="0"/>
          </a:p>
          <a:p>
            <a:r>
              <a:rPr lang="de-DE" sz="2200" dirty="0"/>
              <a:t># </a:t>
            </a:r>
            <a:r>
              <a:rPr lang="de-DE" sz="2200" dirty="0" err="1"/>
              <a:t>default</a:t>
            </a:r>
            <a:r>
              <a:rPr lang="de-DE" sz="2200" dirty="0"/>
              <a:t> </a:t>
            </a:r>
            <a:r>
              <a:rPr lang="de-DE" sz="2200" dirty="0" err="1"/>
              <a:t>verifier</a:t>
            </a:r>
            <a:r>
              <a:rPr lang="de-DE" sz="2200" dirty="0"/>
              <a:t>)</a:t>
            </a:r>
          </a:p>
          <a:p>
            <a:r>
              <a:rPr lang="de-DE" sz="2200" dirty="0"/>
              <a:t># </a:t>
            </a:r>
            <a:r>
              <a:rPr lang="de-DE" sz="2200" dirty="0" err="1"/>
              <a:t>verifier</a:t>
            </a:r>
            <a:r>
              <a:rPr lang="de-DE" sz="2200" dirty="0"/>
              <a:t>:</a:t>
            </a:r>
          </a:p>
          <a:p>
            <a:r>
              <a:rPr lang="de-DE" sz="2200" dirty="0"/>
              <a:t>#   </a:t>
            </a:r>
            <a:r>
              <a:rPr lang="de-DE" sz="2200" dirty="0" err="1"/>
              <a:t>name</a:t>
            </a:r>
            <a:r>
              <a:rPr lang="de-DE" sz="2200" dirty="0"/>
              <a:t>: </a:t>
            </a:r>
            <a:r>
              <a:rPr lang="de-DE" sz="2200" dirty="0" err="1"/>
              <a:t>inspec</a:t>
            </a:r>
            <a:endParaRPr lang="de-DE" sz="2200" dirty="0"/>
          </a:p>
          <a:p>
            <a:endParaRPr lang="de-DE" sz="2200" dirty="0"/>
          </a:p>
          <a:p>
            <a:r>
              <a:rPr lang="de-DE" sz="2200" dirty="0" err="1"/>
              <a:t>platforms</a:t>
            </a:r>
            <a:r>
              <a:rPr lang="de-DE" sz="2200" dirty="0" smtClean="0"/>
              <a:t>:</a:t>
            </a:r>
            <a:endParaRPr lang="de-DE" sz="2200" dirty="0"/>
          </a:p>
        </p:txBody>
      </p:sp>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gc</a:t>
            </a:r>
            <a:r>
              <a:rPr lang="en-US" dirty="0" smtClean="0"/>
              <a:t> </a:t>
            </a:r>
            <a:r>
              <a:rPr lang="en-US" dirty="0" smtClean="0"/>
              <a:t>cookbooks\</a:t>
            </a:r>
            <a:r>
              <a:rPr lang="en-US" dirty="0" err="1" smtClean="0"/>
              <a:t>iis</a:t>
            </a:r>
            <a:r>
              <a:rPr lang="en-US" dirty="0" smtClean="0"/>
              <a:t>-demo</a:t>
            </a:r>
            <a:r>
              <a:rPr lang="en-US" dirty="0"/>
              <a:t>\</a:t>
            </a:r>
            <a:r>
              <a:rPr lang="en-US" dirty="0" smtClean="0"/>
              <a:t>.</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smtClean="0"/>
              <a:t># KITCHEN CONFIGURATION CONTINUES...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smtClean="0"/>
              <a:t>~\cookbooks\workstation</a:t>
            </a:r>
            <a:r>
              <a:rPr lang="en-US" sz="3733" dirty="0" smtClean="0"/>
              <a:t>\</a:t>
            </a:r>
            <a:r>
              <a:rPr lang="en-US" sz="3733" dirty="0" smtClean="0"/>
              <a:t>.</a:t>
            </a:r>
            <a:r>
              <a:rPr lang="en-US" sz="3733" dirty="0" err="1" smtClean="0"/>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r>
              <a:rPr lang="en-U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a:t>
            </a:r>
            <a:r>
              <a:rPr lang="en-US" sz="2400" dirty="0" smtClean="0"/>
              <a:t>verifier...</a:t>
            </a:r>
          </a:p>
          <a:p>
            <a:r>
              <a:rPr lang="en-US" sz="2400" dirty="0" smtClean="0"/>
              <a:t># </a:t>
            </a:r>
            <a:r>
              <a:rPr lang="en-US" sz="2400" dirty="0"/>
              <a:t>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a:t># KITCHEN CONFIGURATION CONTINUES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smtClean="0"/>
              <a:t>#  TOP PART OF KITCHEN CONFIGURATION</a:t>
            </a:r>
            <a:endParaRPr lang="en-US" sz="2400" dirty="0"/>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
            </a:r>
            <a:r>
              <a:rPr lang="en-US" sz="2400" dirty="0" smtClean="0"/>
              <a:t>attributes: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InSpec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Virtualization</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smtClean="0">
                <a:latin typeface="+mj-lt"/>
                <a:cs typeface="Courier New" panose="02070309020205020404" pitchFamily="49" charset="0"/>
              </a:rPr>
              <a:t>Vagrant is great for local development but when building cookbooks on a virtual machine in the cloud we will need to not use a local virtualization tool.</a:t>
            </a:r>
          </a:p>
          <a:p>
            <a:endParaRPr lang="en-US" dirty="0">
              <a:latin typeface="+mj-lt"/>
              <a:cs typeface="Courier New" panose="02070309020205020404" pitchFamily="49" charset="0"/>
            </a:endParaRPr>
          </a:p>
          <a:p>
            <a:r>
              <a:rPr lang="en-US" dirty="0" smtClean="0">
                <a:latin typeface="+mj-lt"/>
                <a:cs typeface="Courier New" panose="02070309020205020404" pitchFamily="49" charset="0"/>
              </a:rPr>
              <a:t>Instead, we will ask Amazon EC2 to provision nodes for us to test against.</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GE: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045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52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 Update to Test the Workstation Cookbook</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workstation</a:t>
            </a:r>
            <a:r>
              <a:rPr lang="de-DE" sz="2800" dirty="0" smtClean="0"/>
              <a:t>::</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154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default-windows-2012r2  Ec2     </a:t>
            </a:r>
            <a:r>
              <a:rPr lang="en-US" dirty="0" err="1"/>
              <a:t>ChefZero</a:t>
            </a:r>
            <a:r>
              <a:rPr lang="en-US" dirty="0"/>
              <a:t>     Busser    </a:t>
            </a:r>
            <a:r>
              <a:rPr lang="en-US" dirty="0" err="1"/>
              <a:t>Winrm</a:t>
            </a:r>
            <a:r>
              <a:rPr lang="en-US" dirty="0"/>
              <a:t>      Converged</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q"/>
            </a:pPr>
            <a:r>
              <a:rPr lang="en-US" dirty="0" smtClean="0"/>
              <a:t>Apply the "workstation" cookbook's default recipe to that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61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(v1.4.2</a:t>
            </a:r>
            <a:r>
              <a:rPr lang="en-US" sz="2300" dirty="0" smtClean="0"/>
              <a:t>)</a:t>
            </a:r>
          </a:p>
          <a:p>
            <a:r>
              <a:rPr lang="en-US" sz="2300" dirty="0" smtClean="0"/>
              <a:t>-----&gt; </a:t>
            </a:r>
            <a:r>
              <a:rPr lang="en-US" sz="2300" dirty="0"/>
              <a:t>Creating &lt;default-windows-2012r2</a:t>
            </a:r>
            <a:r>
              <a:rPr lang="en-US" sz="2300" dirty="0" smtClean="0"/>
              <a:t>&gt;...</a:t>
            </a:r>
          </a:p>
          <a:p>
            <a:r>
              <a:rPr lang="en-US" sz="2300" dirty="0" smtClean="0"/>
              <a:t>       </a:t>
            </a:r>
            <a:r>
              <a:rPr lang="en-US" sz="2300" dirty="0"/>
              <a:t>Instance &lt;i-1be58ae2&gt; requested</a:t>
            </a:r>
            <a:r>
              <a:rPr lang="en-US" sz="2300" dirty="0" smtClean="0"/>
              <a:t>.</a:t>
            </a:r>
          </a:p>
          <a:p>
            <a:r>
              <a:rPr lang="en-US" sz="2300" dirty="0" smtClean="0"/>
              <a:t>       </a:t>
            </a:r>
            <a:r>
              <a:rPr lang="en-US" sz="2300" dirty="0"/>
              <a:t>EC2 instance &lt;i-1be58ae2&gt; created</a:t>
            </a:r>
            <a:r>
              <a:rPr lang="en-US" sz="2300" dirty="0" smtClean="0"/>
              <a:t>.</a:t>
            </a:r>
          </a:p>
          <a:p>
            <a:r>
              <a:rPr lang="en-US" sz="2300" dirty="0" smtClean="0"/>
              <a:t>       </a:t>
            </a:r>
            <a:r>
              <a:rPr lang="en-US" sz="2300" dirty="0"/>
              <a:t>Waited 0/300s for instance &lt;i-1be58ae2&gt; to become ready.       Waited 5/300s for instance &lt;i-1be58ae2&gt; to become ready</a:t>
            </a:r>
            <a:r>
              <a:rPr lang="en-US" sz="2300" dirty="0" smtClean="0"/>
              <a:t>.</a:t>
            </a:r>
          </a:p>
          <a:p>
            <a:r>
              <a:rPr lang="en-US" sz="2300" dirty="0" smtClean="0"/>
              <a:t>       ...</a:t>
            </a:r>
          </a:p>
          <a:p>
            <a:r>
              <a:rPr lang="en-US" sz="2300" dirty="0" smtClean="0"/>
              <a:t>       </a:t>
            </a:r>
            <a:r>
              <a:rPr lang="en-US" sz="2300" dirty="0"/>
              <a:t>Waited 280/300s for instance &lt;i-1be58ae2&gt; to become ready</a:t>
            </a:r>
            <a:r>
              <a:rPr lang="en-US" sz="2300" dirty="0" smtClean="0"/>
              <a:t>.</a:t>
            </a:r>
          </a:p>
          <a:p>
            <a:r>
              <a:rPr lang="en-US" sz="2300" dirty="0" smtClean="0"/>
              <a:t>       </a:t>
            </a:r>
            <a:r>
              <a:rPr lang="en-US" sz="2300" dirty="0"/>
              <a:t>EC2 instance &lt;i-1be58ae2&gt; ready</a:t>
            </a:r>
            <a:r>
              <a:rPr lang="en-US" sz="2300" dirty="0" smtClean="0"/>
              <a:t>.</a:t>
            </a:r>
          </a:p>
          <a:p>
            <a:r>
              <a:rPr lang="en-US" sz="2300" dirty="0" smtClean="0"/>
              <a:t>       </a:t>
            </a:r>
            <a:r>
              <a:rPr lang="en-US" sz="2300" dirty="0"/>
              <a:t>[</a:t>
            </a:r>
            <a:r>
              <a:rPr lang="en-US" sz="2300" dirty="0" err="1"/>
              <a:t>WinRM</a:t>
            </a:r>
            <a:r>
              <a:rPr lang="en-US" sz="2300" dirty="0"/>
              <a:t>] </a:t>
            </a:r>
            <a:r>
              <a:rPr lang="en-US" sz="2300" dirty="0" smtClean="0"/>
              <a:t>Established</a:t>
            </a:r>
          </a:p>
          <a:p>
            <a:endParaRPr lang="en-US" sz="2300" dirty="0"/>
          </a:p>
          <a:p>
            <a:r>
              <a:rPr lang="en-US" sz="2300" dirty="0" smtClean="0"/>
              <a:t>	...</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login</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0873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ü"/>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004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q"/>
            </a:pPr>
            <a:endParaRPr lang="en-US" dirty="0" smtClean="0"/>
          </a:p>
          <a:p>
            <a:pPr marL="609585" indent="-609585">
              <a:buFont typeface="Wingdings" charset="2"/>
              <a:buChar char="q"/>
            </a:pPr>
            <a:r>
              <a:rPr lang="en-US" dirty="0" smtClean="0"/>
              <a:t>Update the configuration to specify username and cookbook name</a:t>
            </a:r>
          </a:p>
          <a:p>
            <a:endParaRPr lang="en-US" dirty="0"/>
          </a:p>
          <a:p>
            <a:pPr marL="609585" indent="-609585">
              <a:buFont typeface="Wingdings" charset="2"/>
              <a:buChar char="q"/>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Lab: Return the Home Directory</a:t>
            </a:r>
            <a:endParaRPr lang="en-US" dirty="0"/>
          </a:p>
        </p:txBody>
      </p:sp>
      <p:sp>
        <p:nvSpPr>
          <p:cNvPr id="4" name="Text Placeholder 3"/>
          <p:cNvSpPr>
            <a:spLocks noGrp="1"/>
          </p:cNvSpPr>
          <p:nvPr>
            <p:ph type="body" sz="quarter" idx="11"/>
          </p:nvPr>
        </p:nvSpPr>
        <p:spPr>
          <a:xfrm>
            <a:off x="1121104" y="1337149"/>
            <a:ext cx="14422528" cy="630547"/>
          </a:xfrm>
        </p:spPr>
        <p:txBody>
          <a:bodyPr anchor="ctr"/>
          <a:lstStyle/>
          <a:p>
            <a:r>
              <a:rPr lang="en-US" dirty="0" smtClean="0"/>
              <a:t>$ </a:t>
            </a:r>
            <a:r>
              <a:rPr lang="en-US" dirty="0"/>
              <a:t>cd </a:t>
            </a:r>
            <a:r>
              <a:rPr lang="en-US" dirty="0" smtClean="0"/>
              <a: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153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Lab: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a:t>
            </a:r>
            <a:r>
              <a:rPr lang="en-US" sz="2800" dirty="0" smtClean="0"/>
              <a:t>cookbooks\</a:t>
            </a:r>
            <a:r>
              <a:rPr lang="en-US" sz="2800" dirty="0" err="1" smtClean="0"/>
              <a:t>iis</a:t>
            </a:r>
            <a:r>
              <a:rPr lang="en-US" sz="2800" dirty="0" smtClean="0"/>
              <a:t>-demo\.</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387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smtClean="0"/>
              <a:t>~\cookbooks\</a:t>
            </a:r>
            <a:r>
              <a:rPr lang="en-US" sz="3733" dirty="0" err="1" smtClean="0"/>
              <a:t>iis</a:t>
            </a:r>
            <a:r>
              <a:rPr lang="en-US" sz="3733" dirty="0" smtClean="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37</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120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800" dirty="0" smtClean="0"/>
              <a:t>Lab: Update to Test the '</a:t>
            </a:r>
            <a:r>
              <a:rPr lang="en-US" sz="4800" dirty="0" err="1" smtClean="0"/>
              <a:t>iis</a:t>
            </a:r>
            <a:r>
              <a:rPr lang="en-US" sz="4800" dirty="0" smtClean="0"/>
              <a:t>-demo' Cookbook</a:t>
            </a:r>
            <a:endParaRPr lang="en-US" sz="4800"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iis</a:t>
            </a:r>
            <a:r>
              <a:rPr lang="de-DE" sz="2800" dirty="0" smtClean="0"/>
              <a:t>-demo::</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pPr>
              <a:lnSpc>
                <a:spcPct val="120000"/>
              </a:lnSpc>
            </a:pPr>
            <a:r>
              <a:rPr lang="en-US" sz="3733" dirty="0"/>
              <a:t>~\cookbooks\</a:t>
            </a:r>
            <a:r>
              <a:rPr lang="en-US" sz="3733" dirty="0" err="1"/>
              <a:t>iis</a:t>
            </a:r>
            <a:r>
              <a:rPr lang="en-US" sz="3733" dirty="0"/>
              <a:t>-demo\.</a:t>
            </a:r>
            <a:r>
              <a:rPr lang="en-US" sz="3733" dirty="0" err="1"/>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38</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58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781018"/>
          </a:xfrm>
        </p:spPr>
        <p:txBody>
          <a:bodyPr anchor="ctr"/>
          <a:lstStyle/>
          <a:p>
            <a:r>
              <a:rPr lang="en-US" dirty="0" smtClean="0"/>
              <a: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(v1.4.2)</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ü"/>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ü"/>
            </a:pPr>
            <a:endParaRPr lang="en-US" dirty="0" smtClean="0"/>
          </a:p>
          <a:p>
            <a:pPr marL="609585" indent="-609585">
              <a:buFont typeface="Wingdings" charset="2"/>
              <a:buChar char="ü"/>
            </a:pPr>
            <a:r>
              <a:rPr lang="en-US" dirty="0" smtClean="0"/>
              <a:t>Update the configuration to specify username and cookbook name</a:t>
            </a:r>
          </a:p>
          <a:p>
            <a:pPr marL="571500" indent="-571500">
              <a:buFont typeface="Wingdings" charset="2"/>
              <a:buChar char="ü"/>
            </a:pPr>
            <a:endParaRPr lang="en-US" dirty="0"/>
          </a:p>
          <a:p>
            <a:pPr marL="609585" indent="-609585">
              <a:buFont typeface="Wingdings" charset="2"/>
              <a:buChar char="ü"/>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400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endParaRPr lang="en-US" dirty="0"/>
          </a:p>
        </p:txBody>
      </p:sp>
      <p:sp>
        <p:nvSpPr>
          <p:cNvPr id="3" name="Subtitle 2"/>
          <p:cNvSpPr>
            <a:spLocks noGrp="1"/>
          </p:cNvSpPr>
          <p:nvPr>
            <p:ph type="subTitle" idx="1"/>
          </p:nvPr>
        </p:nvSpPr>
        <p:spPr/>
        <p:txBody>
          <a:bodyPr/>
          <a:lstStyle/>
          <a:p>
            <a:r>
              <a:rPr lang="en-US" sz="3200" dirty="0" err="1" smtClean="0"/>
              <a:t>InSpec</a:t>
            </a:r>
            <a:r>
              <a:rPr lang="en-US" sz="3200" dirty="0" smtClean="0"/>
              <a:t> tests </a:t>
            </a:r>
            <a:r>
              <a:rPr lang="en-US" sz="3200" dirty="0"/>
              <a:t>your servers' actual state by executing command locally, via SSH, via </a:t>
            </a:r>
            <a:r>
              <a:rPr lang="en-US" sz="3200" dirty="0" err="1"/>
              <a:t>WinRM</a:t>
            </a:r>
            <a:r>
              <a:rPr lang="en-US" sz="3200" dirty="0"/>
              <a:t>, via Docker API and so </a:t>
            </a:r>
            <a:r>
              <a:rPr lang="en-US" sz="3200" dirty="0" smtClean="0"/>
              <a:t>on</a:t>
            </a:r>
            <a:r>
              <a:rPr lang="en-US" sz="3200" dirty="0"/>
              <a:t> </a:t>
            </a:r>
            <a:r>
              <a:rPr lang="en-US" sz="3200" dirty="0" smtClean="0"/>
              <a:t>against a test instance.</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a:t>
            </a:r>
            <a:r>
              <a:rPr lang="en-US" sz="2400" dirty="0" smtClean="0">
                <a:cs typeface="Courier New" panose="02070309020205020404" pitchFamily="49" charset="0"/>
                <a:hlinkClick r:id="rId3"/>
              </a:rPr>
              <a:t>docs.chef.io/inspec_reference.html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Is the 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noAutofit/>
          </a:bodyPr>
          <a:lstStyle/>
          <a:p>
            <a:r>
              <a:rPr lang="en-US" sz="2000" dirty="0" err="1" smtClean="0"/>
              <a:t>system_policies</a:t>
            </a:r>
            <a:r>
              <a:rPr lang="en-US" sz="2000" dirty="0" smtClean="0"/>
              <a:t> </a:t>
            </a:r>
            <a:r>
              <a:rPr lang="en-US" sz="2000" dirty="0"/>
              <a:t>= 'HKLM\Software\Microsoft\Windows\</a:t>
            </a:r>
            <a:r>
              <a:rPr lang="en-US" sz="2000" dirty="0" err="1"/>
              <a:t>CurrentVersion</a:t>
            </a:r>
            <a:r>
              <a:rPr lang="en-US" sz="2000" dirty="0"/>
              <a:t>\Policies\System'</a:t>
            </a:r>
          </a:p>
          <a:p>
            <a:endParaRPr lang="en-US" sz="2000" dirty="0"/>
          </a:p>
          <a:p>
            <a:r>
              <a:rPr lang="en-US" sz="2000" dirty="0"/>
              <a:t>describe </a:t>
            </a:r>
            <a:r>
              <a:rPr lang="en-US" sz="2000" dirty="0" err="1"/>
              <a:t>registry_key</a:t>
            </a:r>
            <a:r>
              <a:rPr lang="en-US" sz="2000" dirty="0"/>
              <a:t>('System Policies', </a:t>
            </a:r>
            <a:r>
              <a:rPr lang="en-US" sz="2000" dirty="0" err="1"/>
              <a:t>system_policies</a:t>
            </a:r>
            <a:r>
              <a:rPr lang="en-US" sz="2000" dirty="0"/>
              <a:t>) do</a:t>
            </a:r>
          </a:p>
          <a:p>
            <a:r>
              <a:rPr lang="en-US" sz="2000" dirty="0"/>
              <a:t>  its('</a:t>
            </a:r>
            <a:r>
              <a:rPr lang="en-US" sz="2000" dirty="0" err="1"/>
              <a:t>EnableLUA</a:t>
            </a:r>
            <a:r>
              <a:rPr lang="en-US" sz="2000" dirty="0"/>
              <a:t>') { should </a:t>
            </a:r>
            <a:r>
              <a:rPr lang="en-US" sz="2000" dirty="0" err="1"/>
              <a:t>eq</a:t>
            </a:r>
            <a:r>
              <a:rPr lang="en-US" sz="2000" dirty="0"/>
              <a:t> 0 }</a:t>
            </a:r>
          </a:p>
          <a:p>
            <a:r>
              <a:rPr lang="en-US" sz="2000" dirty="0"/>
              <a:t>end</a:t>
            </a:r>
          </a:p>
        </p:txBody>
      </p:sp>
      <p:sp>
        <p:nvSpPr>
          <p:cNvPr id="4" name="Content Placeholder 3"/>
          <p:cNvSpPr>
            <a:spLocks noGrp="1"/>
          </p:cNvSpPr>
          <p:nvPr>
            <p:ph sz="quarter" idx="12"/>
          </p:nvPr>
        </p:nvSpPr>
        <p:spPr>
          <a:xfrm>
            <a:off x="609913" y="4999858"/>
            <a:ext cx="14934888" cy="2132462"/>
          </a:xfrm>
        </p:spPr>
        <p:txBody>
          <a:bodyPr/>
          <a:lstStyle/>
          <a:p>
            <a:r>
              <a:rPr lang="en-US" sz="3600" dirty="0" smtClean="0"/>
              <a:t>I expect the 'System Policies' found at registry key 'HKLM\Software\Microsoft\Windows\</a:t>
            </a:r>
            <a:r>
              <a:rPr lang="en-US" sz="3600" dirty="0" err="1" smtClean="0"/>
              <a:t>CurrentVersion</a:t>
            </a:r>
            <a:r>
              <a:rPr lang="en-US" sz="3600" dirty="0" smtClean="0"/>
              <a:t>\Policies\System' to have the property '</a:t>
            </a:r>
            <a:r>
              <a:rPr lang="en-US" sz="3600" dirty="0" err="1" smtClean="0"/>
              <a:t>EnableLUA</a:t>
            </a:r>
            <a:r>
              <a:rPr lang="en-US" sz="3600" dirty="0" smtClean="0"/>
              <a:t>' with the value 0.</a:t>
            </a:r>
            <a:endParaRPr lang="en-US" sz="3600"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a:t>
            </a:r>
            <a:r>
              <a:rPr lang="en-US" sz="3200" dirty="0" smtClean="0">
                <a:cs typeface="Courier New" panose="02070309020205020404" pitchFamily="49" charset="0"/>
                <a:hlinkClick r:id="rId3"/>
              </a:rPr>
              <a:t>docs.chef.io/inspec_reference.html#registry-key</a:t>
            </a:r>
            <a:endParaRPr lang="en-US" sz="3200" dirty="0" smtClean="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11813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0603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9185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05197"/>
            <a:ext cx="1456085" cy="369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697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1279233"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630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032631" y="3616344"/>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5041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a:t>
            </a:r>
            <a:r>
              <a:rPr lang="en-US" sz="2200" dirty="0"/>
              <a:t>=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smtClean="0"/>
              <a:t>~\cookbooks\workstation\test\integration\default\</a:t>
            </a:r>
            <a:r>
              <a:rPr lang="en-US" sz="2500" dirty="0" err="1" smtClean="0"/>
              <a:t>inspec</a:t>
            </a:r>
            <a:r>
              <a:rPr lang="en-US" sz="2500" dirty="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2163179"/>
            <a:ext cx="14404273" cy="2335669"/>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52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14852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04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419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a:t>
            </a:r>
            <a:r>
              <a:rPr lang="en-US" dirty="0" smtClean="0"/>
              <a:t>~\cookbooks\workstation</a:t>
            </a:r>
            <a:endParaRPr lang="en-US" dirty="0" smtClean="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7927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1 example, 0 failures</a:t>
            </a:r>
          </a:p>
          <a:p>
            <a:endParaRPr lang="en-US" sz="2300" dirty="0"/>
          </a:p>
          <a:p>
            <a:r>
              <a:rPr lang="en-US" sz="2300" dirty="0"/>
              <a:t>       Finished verifying &lt;default-windows-2012r2&gt; (0m0.73s).</a:t>
            </a:r>
          </a:p>
          <a:p>
            <a:r>
              <a:rPr lang="en-US" sz="2300" dirty="0"/>
              <a:t>-----&gt; Kitchen is finished. (0m5.22s)</a:t>
            </a:r>
          </a:p>
        </p:txBody>
      </p:sp>
      <p:sp>
        <p:nvSpPr>
          <p:cNvPr id="3" name="Title 2"/>
          <p:cNvSpPr>
            <a:spLocks noGrp="1"/>
          </p:cNvSpPr>
          <p:nvPr>
            <p:ph type="title"/>
          </p:nvPr>
        </p:nvSpPr>
        <p:spPr/>
        <p:txBody>
          <a:bodyPr/>
          <a:lstStyle/>
          <a:p>
            <a:r>
              <a:rPr lang="en-US" dirty="0" smtClean="0"/>
              <a:t>GE: Running the 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test that asserts that we have disabled UAC when the "workstation" cookbook's default recipe is applied</a:t>
            </a:r>
          </a:p>
          <a:p>
            <a:pPr marL="380990" indent="-380990">
              <a:buFont typeface="Wingdings" charset="2"/>
              <a:buChar char="ü"/>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Additional 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registry </a:t>
            </a:r>
            <a:r>
              <a:rPr lang="en-US" sz="2800" dirty="0"/>
              <a:t>key </a:t>
            </a:r>
            <a:r>
              <a:rPr lang="en-US" sz="2800" dirty="0" smtClean="0"/>
              <a:t>'</a:t>
            </a:r>
            <a:r>
              <a:rPr lang="en-US" sz="2800" dirty="0" err="1" smtClean="0"/>
              <a:t>ConsentPromptBehaviorAdmin</a:t>
            </a:r>
            <a:r>
              <a:rPr lang="en-US" sz="2800" dirty="0" smtClean="0"/>
              <a:t>' has been set to the value to 0.</a:t>
            </a:r>
            <a:endParaRPr lang="en-US" dirty="0" smtClean="0"/>
          </a:p>
          <a:p>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ü"/>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699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https://</a:t>
            </a:r>
            <a:r>
              <a:rPr lang="en-US" sz="2400" dirty="0" smtClean="0">
                <a:hlinkClick r:id="rId3"/>
              </a:rPr>
              <a:t>docs.chef.io/inspec_reference.html#port</a:t>
            </a:r>
            <a:endParaRPr lang="en-US" sz="2400" dirty="0" smtClean="0"/>
          </a:p>
          <a:p>
            <a:r>
              <a:rPr lang="en-US" sz="2400" dirty="0">
                <a:hlinkClick r:id="rId4"/>
              </a:rPr>
              <a:t>https://</a:t>
            </a:r>
            <a:r>
              <a:rPr lang="en-US" sz="2400" dirty="0" smtClean="0">
                <a:hlinkClick r:id="rId4"/>
              </a:rPr>
              <a:t>docs.chef.io/inspec_reference.html#command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Change in the '</a:t>
            </a:r>
            <a:r>
              <a:rPr lang="en-US" dirty="0" err="1" smtClean="0"/>
              <a:t>iis</a:t>
            </a:r>
            <a:r>
              <a:rPr lang="en-US" dirty="0" smtClean="0"/>
              <a:t>-demo' Cookbook </a:t>
            </a:r>
            <a:r>
              <a:rPr lang="en-US" dirty="0" err="1" smtClean="0"/>
              <a:t>Dir</a:t>
            </a:r>
            <a:endParaRPr lang="en-US" dirty="0"/>
          </a:p>
        </p:txBody>
      </p:sp>
      <p:sp>
        <p:nvSpPr>
          <p:cNvPr id="4" name="Text Placeholder 3"/>
          <p:cNvSpPr>
            <a:spLocks noGrp="1"/>
          </p:cNvSpPr>
          <p:nvPr>
            <p:ph type="body" sz="quarter" idx="11"/>
          </p:nvPr>
        </p:nvSpPr>
        <p:spPr>
          <a:xfrm>
            <a:off x="1121104" y="1337149"/>
            <a:ext cx="14422528" cy="2077564"/>
          </a:xfrm>
        </p:spPr>
        <p:txBody>
          <a:bodyPr anchor="t"/>
          <a:lstStyle/>
          <a:p>
            <a:r>
              <a:rPr lang="en-US" dirty="0" smtClean="0"/>
              <a:t>$ cd </a:t>
            </a:r>
            <a:r>
              <a:rPr lang="en-US" dirty="0" smtClean="0"/>
              <a:t>~\cookbooks\</a:t>
            </a:r>
            <a:r>
              <a:rPr lang="en-US" dirty="0" err="1" smtClean="0"/>
              <a:t>iis</a:t>
            </a:r>
            <a:r>
              <a:rPr lang="en-US" dirty="0" smtClean="0"/>
              <a:t>-demo</a:t>
            </a:r>
            <a:endParaRPr lang="en-US" dirty="0" smtClean="0"/>
          </a:p>
          <a:p>
            <a:r>
              <a:rPr lang="en-US" dirty="0"/>
              <a:t>$ mv test\integration\default\</a:t>
            </a:r>
            <a:r>
              <a:rPr lang="en-US" dirty="0" err="1"/>
              <a:t>serverspec</a:t>
            </a:r>
            <a:r>
              <a:rPr lang="en-US" dirty="0"/>
              <a:t> test\integration\default\</a:t>
            </a:r>
            <a:r>
              <a:rPr lang="en-US" dirty="0" err="1"/>
              <a:t>inspec</a:t>
            </a:r>
            <a:endParaRPr lang="en-US" dirty="0"/>
          </a:p>
          <a:p>
            <a:r>
              <a:rPr lang="en-US" dirty="0" smtClean="0"/>
              <a:t>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describe port(80) do</a:t>
            </a:r>
          </a:p>
          <a:p>
            <a:r>
              <a:rPr lang="en-US" sz="2400" dirty="0" smtClean="0"/>
              <a:t>  it { should </a:t>
            </a:r>
            <a:r>
              <a:rPr lang="en-US" sz="2400" dirty="0" err="1" smtClean="0"/>
              <a:t>be_listening</a:t>
            </a:r>
            <a:r>
              <a:rPr lang="en-US" sz="2400" dirty="0" smtClean="0"/>
              <a:t> }</a:t>
            </a:r>
          </a:p>
          <a:p>
            <a:r>
              <a:rPr lang="en-US" sz="2400" dirty="0" smtClean="0"/>
              <a:t>end</a:t>
            </a:r>
          </a:p>
          <a:p>
            <a:endParaRPr lang="en-US" sz="2400" dirty="0" smtClean="0"/>
          </a:p>
          <a:p>
            <a:r>
              <a:rPr lang="en-US" sz="2400" dirty="0" smtClean="0"/>
              <a:t>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end</a:t>
            </a:r>
          </a:p>
        </p:txBody>
      </p:sp>
      <p:sp>
        <p:nvSpPr>
          <p:cNvPr id="15" name="Text Placeholder 14"/>
          <p:cNvSpPr>
            <a:spLocks noGrp="1"/>
          </p:cNvSpPr>
          <p:nvPr>
            <p:ph type="body" sz="quarter" idx="11"/>
          </p:nvPr>
        </p:nvSpPr>
        <p:spPr/>
        <p:txBody>
          <a:bodyPr anchor="ctr">
            <a:normAutofit/>
          </a:bodyPr>
          <a:lstStyle/>
          <a:p>
            <a:r>
              <a:rPr lang="en-US" sz="2500" dirty="0"/>
              <a:t>~\</a:t>
            </a:r>
            <a:r>
              <a:rPr lang="en-US" sz="2500" dirty="0" smtClean="0"/>
              <a:t>cookbooks\</a:t>
            </a:r>
            <a:r>
              <a:rPr lang="en-US" sz="2500" dirty="0" err="1" smtClean="0"/>
              <a:t>iis</a:t>
            </a:r>
            <a:r>
              <a:rPr lang="en-US" sz="2500" dirty="0" smtClean="0"/>
              <a:t>-demo\test\integration\default\</a:t>
            </a:r>
            <a:r>
              <a:rPr lang="en-US" sz="2500" dirty="0" err="1" smtClean="0"/>
              <a:t>inspec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smtClean="0"/>
              <a:t>-----&gt; </a:t>
            </a:r>
            <a:r>
              <a:rPr lang="en-US" dirty="0"/>
              <a:t>Verifying &lt;default-windows-2012r2&gt;...</a:t>
            </a:r>
          </a:p>
          <a:p>
            <a:r>
              <a:rPr lang="en-US" dirty="0"/>
              <a:t>..</a:t>
            </a:r>
          </a:p>
          <a:p>
            <a:endParaRPr lang="en-US" dirty="0"/>
          </a:p>
          <a:p>
            <a:r>
              <a:rPr lang="en-US" dirty="0"/>
              <a:t>Finished in 2.17 seconds (files took 1.41 seconds to load)</a:t>
            </a:r>
          </a:p>
          <a:p>
            <a:r>
              <a:rPr lang="en-US" dirty="0"/>
              <a:t>2 examples, 0 failures</a:t>
            </a:r>
          </a:p>
          <a:p>
            <a:endParaRPr lang="en-US" dirty="0"/>
          </a:p>
          <a:p>
            <a:r>
              <a:rPr lang="en-US" dirty="0"/>
              <a:t>       Finished verifying &lt;default-windows-2012r2&gt; (0m3.49s).</a:t>
            </a:r>
          </a:p>
          <a:p>
            <a:r>
              <a:rPr lang="en-US" dirty="0"/>
              <a:t>-----&gt; Kitchen is finished. (0m8.21s)</a:t>
            </a:r>
          </a:p>
        </p:txBody>
      </p:sp>
      <p:sp>
        <p:nvSpPr>
          <p:cNvPr id="3" name="Title 2"/>
          <p:cNvSpPr>
            <a:spLocks noGrp="1"/>
          </p:cNvSpPr>
          <p:nvPr>
            <p:ph type="title"/>
          </p:nvPr>
        </p:nvSpPr>
        <p:spPr/>
        <p:txBody>
          <a:bodyPr/>
          <a:lstStyle/>
          <a:p>
            <a:r>
              <a:rPr lang="en-US" dirty="0" smtClean="0"/>
              <a:t>Lab: Verify the Webserver is Working</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278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InSpec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17774</TotalTime>
  <Words>7191</Words>
  <Application>Microsoft Macintosh PowerPoint</Application>
  <PresentationFormat>Custom</PresentationFormat>
  <Paragraphs>946</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GE: Replace the Kitchen Config</vt:lpstr>
      <vt:lpstr>GE: Add Your Name and Company</vt:lpstr>
      <vt:lpstr>GE: Update to Test the Workstation Cookbook</vt:lpstr>
      <vt:lpstr>GE: Look at the Test Matrix</vt:lpstr>
      <vt:lpstr>Test Configuration</vt:lpstr>
      <vt:lpstr>Kitchen Create</vt:lpstr>
      <vt:lpstr>Group Exercise: Kitchen Converge</vt:lpstr>
      <vt:lpstr>GE: Converge the Cookbook</vt:lpstr>
      <vt:lpstr>GE: Converge the Cookbook</vt:lpstr>
      <vt:lpstr>Test Configuration</vt:lpstr>
      <vt:lpstr>Lab: Converge the Recipe for iis-demo</vt:lpstr>
      <vt:lpstr>Lab: Return the Home Directory</vt:lpstr>
      <vt:lpstr>Lab: Replace the Kitchen Config</vt:lpstr>
      <vt:lpstr>Lab: Add Your Name and Company</vt:lpstr>
      <vt:lpstr>Lab: Update to Test the 'iis-demo' Cookbook</vt:lpstr>
      <vt:lpstr>Lab: Return Home and Move into the Cookbook</vt:lpstr>
      <vt:lpstr>Lab: Converge the Cookbook</vt:lpstr>
      <vt:lpstr>Lab: Converge the Recipe for iis-demo</vt:lpstr>
      <vt:lpstr>Test Kitchen</vt:lpstr>
      <vt:lpstr>Test Kitchen</vt:lpstr>
      <vt:lpstr>The First Test</vt:lpstr>
      <vt:lpstr>InSpec</vt:lpstr>
      <vt:lpstr>Example: Is the Registry Key Set Correctly?</vt:lpstr>
      <vt:lpstr>Rename ServerSpec Test Directories</vt:lpstr>
      <vt:lpstr>Where do Tests Live?</vt:lpstr>
      <vt:lpstr>Where do Tests Live?</vt:lpstr>
      <vt:lpstr>Where do Tests Live?</vt:lpstr>
      <vt:lpstr>Where do Tests Live?</vt:lpstr>
      <vt:lpstr>GE: Replace the Existing Test File</vt:lpstr>
      <vt:lpstr>The First Test</vt:lpstr>
      <vt:lpstr>Kitchen Verify</vt:lpstr>
      <vt:lpstr>Kitchen Destroy</vt:lpstr>
      <vt:lpstr>Kitchen Test</vt:lpstr>
      <vt:lpstr>GE: Return Home and Move into the Cookbook</vt:lpstr>
      <vt:lpstr>Rename ServerSpec Test Directories</vt:lpstr>
      <vt:lpstr>GE: Running the Test</vt:lpstr>
      <vt:lpstr>The First Test</vt:lpstr>
      <vt:lpstr>GE: Commit Your Work</vt:lpstr>
      <vt:lpstr>Lab: Additional Test</vt:lpstr>
      <vt:lpstr>Testing</vt:lpstr>
      <vt:lpstr>Testing Our Webserver</vt:lpstr>
      <vt:lpstr>Testing</vt:lpstr>
      <vt:lpstr>Testing Our Webserver</vt:lpstr>
      <vt:lpstr>Lab: Testing iis-demo</vt:lpstr>
      <vt:lpstr>Lab: Change in the 'iis-demo' Cookbook Dir</vt:lpstr>
      <vt:lpstr>Lab: What Does the Webserver Say?</vt:lpstr>
      <vt:lpstr>Lab: Verify the Webserver is Working</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2283</cp:revision>
  <cp:lastPrinted>2015-02-07T23:49:10Z</cp:lastPrinted>
  <dcterms:created xsi:type="dcterms:W3CDTF">2012-09-13T17:36:07Z</dcterms:created>
  <dcterms:modified xsi:type="dcterms:W3CDTF">2015-12-29T17:49:34Z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